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2"/>
  </p:notesMasterIdLst>
  <p:sldIdLst>
    <p:sldId id="256" r:id="rId2"/>
    <p:sldId id="486" r:id="rId3"/>
    <p:sldId id="421" r:id="rId4"/>
    <p:sldId id="521" r:id="rId5"/>
    <p:sldId id="522" r:id="rId6"/>
    <p:sldId id="429" r:id="rId7"/>
    <p:sldId id="438" r:id="rId8"/>
    <p:sldId id="439" r:id="rId9"/>
    <p:sldId id="440" r:id="rId10"/>
    <p:sldId id="477" r:id="rId11"/>
    <p:sldId id="430" r:id="rId12"/>
    <p:sldId id="431" r:id="rId13"/>
    <p:sldId id="432" r:id="rId14"/>
    <p:sldId id="433" r:id="rId15"/>
    <p:sldId id="422" r:id="rId16"/>
    <p:sldId id="423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6343" autoAdjust="0"/>
  </p:normalViewPr>
  <p:slideViewPr>
    <p:cSldViewPr>
      <p:cViewPr varScale="1">
        <p:scale>
          <a:sx n="71" d="100"/>
          <a:sy n="71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tags" Target="../tags/tag35.xml"/><Relationship Id="rId21" Type="http://schemas.openxmlformats.org/officeDocument/2006/relationships/image" Target="../media/image46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42.png"/><Relationship Id="rId25" Type="http://schemas.openxmlformats.org/officeDocument/2006/relationships/image" Target="../media/image33.png"/><Relationship Id="rId2" Type="http://schemas.openxmlformats.org/officeDocument/2006/relationships/tags" Target="../tags/tag3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1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32.jpeg"/><Relationship Id="rId5" Type="http://schemas.openxmlformats.org/officeDocument/2006/relationships/tags" Target="../tags/tag37.xml"/><Relationship Id="rId15" Type="http://schemas.openxmlformats.org/officeDocument/2006/relationships/image" Target="../media/image10.png"/><Relationship Id="rId23" Type="http://schemas.openxmlformats.org/officeDocument/2006/relationships/image" Target="../media/image40.png"/><Relationship Id="rId28" Type="http://schemas.openxmlformats.org/officeDocument/2006/relationships/image" Target="../media/image50.png"/><Relationship Id="rId10" Type="http://schemas.openxmlformats.org/officeDocument/2006/relationships/tags" Target="../tags/tag42.xml"/><Relationship Id="rId19" Type="http://schemas.openxmlformats.org/officeDocument/2006/relationships/image" Target="../media/image44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7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8.tmp"/><Relationship Id="rId5" Type="http://schemas.openxmlformats.org/officeDocument/2006/relationships/image" Target="../media/image57.tm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4.tmp"/><Relationship Id="rId5" Type="http://schemas.openxmlformats.org/officeDocument/2006/relationships/image" Target="../media/image6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56.xm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58.xml"/><Relationship Id="rId10" Type="http://schemas.openxmlformats.org/officeDocument/2006/relationships/image" Target="../media/image68.png"/><Relationship Id="rId4" Type="http://schemas.openxmlformats.org/officeDocument/2006/relationships/tags" Target="../tags/tag57.xml"/><Relationship Id="rId9" Type="http://schemas.openxmlformats.org/officeDocument/2006/relationships/image" Target="../media/image67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61.xml"/><Relationship Id="rId7" Type="http://schemas.openxmlformats.org/officeDocument/2006/relationships/image" Target="../media/image73.tmp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75.png"/><Relationship Id="rId18" Type="http://schemas.openxmlformats.org/officeDocument/2006/relationships/image" Target="../media/image80.tmp"/><Relationship Id="rId3" Type="http://schemas.openxmlformats.org/officeDocument/2006/relationships/tags" Target="../tags/tag64.xml"/><Relationship Id="rId21" Type="http://schemas.openxmlformats.org/officeDocument/2006/relationships/image" Target="../media/image83.png"/><Relationship Id="rId7" Type="http://schemas.openxmlformats.org/officeDocument/2006/relationships/tags" Target="../tags/tag6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9.png"/><Relationship Id="rId2" Type="http://schemas.openxmlformats.org/officeDocument/2006/relationships/tags" Target="../tags/tag63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image" Target="../media/image86.png"/><Relationship Id="rId5" Type="http://schemas.openxmlformats.org/officeDocument/2006/relationships/tags" Target="../tags/tag66.xml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tags" Target="../tags/tag71.xml"/><Relationship Id="rId19" Type="http://schemas.openxmlformats.org/officeDocument/2006/relationships/image" Target="../media/image81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1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89.png"/><Relationship Id="rId5" Type="http://schemas.openxmlformats.org/officeDocument/2006/relationships/tags" Target="../tags/tag77.xml"/><Relationship Id="rId10" Type="http://schemas.openxmlformats.org/officeDocument/2006/relationships/image" Target="../media/image88.png"/><Relationship Id="rId4" Type="http://schemas.openxmlformats.org/officeDocument/2006/relationships/tags" Target="../tags/tag76.xml"/><Relationship Id="rId9" Type="http://schemas.openxmlformats.org/officeDocument/2006/relationships/image" Target="../media/image87.tmp"/><Relationship Id="rId1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81.xml"/><Relationship Id="rId7" Type="http://schemas.openxmlformats.org/officeDocument/2006/relationships/image" Target="../media/image93.tmp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5.png"/><Relationship Id="rId11" Type="http://schemas.openxmlformats.org/officeDocument/2006/relationships/image" Target="../media/image9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6.png"/><Relationship Id="rId4" Type="http://schemas.openxmlformats.org/officeDocument/2006/relationships/tags" Target="../tags/tag82.xml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85.xml"/><Relationship Id="rId7" Type="http://schemas.openxmlformats.org/officeDocument/2006/relationships/image" Target="../media/image7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1.png"/><Relationship Id="rId5" Type="http://schemas.openxmlformats.org/officeDocument/2006/relationships/tags" Target="../tags/tag87.xml"/><Relationship Id="rId10" Type="http://schemas.openxmlformats.org/officeDocument/2006/relationships/image" Target="../media/image100.png"/><Relationship Id="rId4" Type="http://schemas.openxmlformats.org/officeDocument/2006/relationships/tags" Target="../tags/tag86.xml"/><Relationship Id="rId9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5.png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4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03.png"/><Relationship Id="rId5" Type="http://schemas.openxmlformats.org/officeDocument/2006/relationships/tags" Target="../tags/tag92.xml"/><Relationship Id="rId10" Type="http://schemas.openxmlformats.org/officeDocument/2006/relationships/image" Target="../media/image102.png"/><Relationship Id="rId4" Type="http://schemas.openxmlformats.org/officeDocument/2006/relationships/tags" Target="../tags/tag91.xml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tags" Target="../tags/tag96.xml"/><Relationship Id="rId21" Type="http://schemas.openxmlformats.org/officeDocument/2006/relationships/image" Target="../media/image115.png"/><Relationship Id="rId7" Type="http://schemas.openxmlformats.org/officeDocument/2006/relationships/tags" Target="../tags/tag100.xml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tags" Target="../tags/tag95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5" Type="http://schemas.openxmlformats.org/officeDocument/2006/relationships/image" Target="../media/image109.png"/><Relationship Id="rId10" Type="http://schemas.openxmlformats.org/officeDocument/2006/relationships/tags" Target="../tags/tag103.xml"/><Relationship Id="rId19" Type="http://schemas.openxmlformats.org/officeDocument/2006/relationships/image" Target="../media/image113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17.tmp"/><Relationship Id="rId5" Type="http://schemas.openxmlformats.org/officeDocument/2006/relationships/image" Target="../media/image116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08.xml"/><Relationship Id="rId7" Type="http://schemas.openxmlformats.org/officeDocument/2006/relationships/image" Target="../media/image119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6.png"/><Relationship Id="rId4" Type="http://schemas.openxmlformats.org/officeDocument/2006/relationships/tags" Target="../tags/tag109.xml"/><Relationship Id="rId9" Type="http://schemas.openxmlformats.org/officeDocument/2006/relationships/image" Target="../media/image121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12.xml"/><Relationship Id="rId7" Type="http://schemas.openxmlformats.org/officeDocument/2006/relationships/image" Target="../media/image12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3.tmp"/><Relationship Id="rId4" Type="http://schemas.openxmlformats.org/officeDocument/2006/relationships/tags" Target="../tags/tag113.xml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116.xml"/><Relationship Id="rId7" Type="http://schemas.openxmlformats.org/officeDocument/2006/relationships/image" Target="../media/image12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9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1.pn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0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129.png"/><Relationship Id="rId5" Type="http://schemas.openxmlformats.org/officeDocument/2006/relationships/tags" Target="../tags/tag122.xml"/><Relationship Id="rId10" Type="http://schemas.openxmlformats.org/officeDocument/2006/relationships/image" Target="../media/image128.tmp"/><Relationship Id="rId4" Type="http://schemas.openxmlformats.org/officeDocument/2006/relationships/tags" Target="../tags/tag121.xml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tags" Target="../tags/tag126.xml"/><Relationship Id="rId7" Type="http://schemas.openxmlformats.org/officeDocument/2006/relationships/image" Target="../media/image134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33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127.xml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tags" Target="../tags/tag130.xml"/><Relationship Id="rId7" Type="http://schemas.openxmlformats.org/officeDocument/2006/relationships/image" Target="../media/image137.tmp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0.png"/><Relationship Id="rId4" Type="http://schemas.openxmlformats.org/officeDocument/2006/relationships/tags" Target="../tags/tag131.xml"/><Relationship Id="rId9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tm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jpe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143.jpeg"/><Relationship Id="rId17" Type="http://schemas.openxmlformats.org/officeDocument/2006/relationships/image" Target="../media/image148.png"/><Relationship Id="rId2" Type="http://schemas.openxmlformats.org/officeDocument/2006/relationships/tags" Target="../tags/tag133.xml"/><Relationship Id="rId16" Type="http://schemas.openxmlformats.org/officeDocument/2006/relationships/image" Target="../media/image147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142.png"/><Relationship Id="rId5" Type="http://schemas.openxmlformats.org/officeDocument/2006/relationships/tags" Target="../tags/tag136.xml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tags" Target="../tags/tag135.xml"/><Relationship Id="rId9" Type="http://schemas.openxmlformats.org/officeDocument/2006/relationships/image" Target="../media/image10.png"/><Relationship Id="rId1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tags" Target="../tags/tag141.xml"/><Relationship Id="rId7" Type="http://schemas.openxmlformats.org/officeDocument/2006/relationships/image" Target="../media/image151.jpe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50.tmp"/><Relationship Id="rId5" Type="http://schemas.openxmlformats.org/officeDocument/2006/relationships/image" Target="../media/image1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7.png"/><Relationship Id="rId18" Type="http://schemas.openxmlformats.org/officeDocument/2006/relationships/image" Target="../media/image162.tmp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156.tmp"/><Relationship Id="rId17" Type="http://schemas.openxmlformats.org/officeDocument/2006/relationships/image" Target="../media/image161.png"/><Relationship Id="rId2" Type="http://schemas.openxmlformats.org/officeDocument/2006/relationships/tags" Target="../tags/tag143.xml"/><Relationship Id="rId16" Type="http://schemas.openxmlformats.org/officeDocument/2006/relationships/image" Target="../media/image160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155.png"/><Relationship Id="rId5" Type="http://schemas.openxmlformats.org/officeDocument/2006/relationships/tags" Target="../tags/tag146.xml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tags" Target="../tags/tag145.xml"/><Relationship Id="rId9" Type="http://schemas.openxmlformats.org/officeDocument/2006/relationships/image" Target="../media/image149.png"/><Relationship Id="rId14" Type="http://schemas.openxmlformats.org/officeDocument/2006/relationships/image" Target="../media/image158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tags" Target="../tags/tag151.xml"/><Relationship Id="rId7" Type="http://schemas.openxmlformats.org/officeDocument/2006/relationships/image" Target="../media/image164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63.tmp"/><Relationship Id="rId5" Type="http://schemas.openxmlformats.org/officeDocument/2006/relationships/image" Target="../media/image1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49.png"/><Relationship Id="rId18" Type="http://schemas.openxmlformats.org/officeDocument/2006/relationships/image" Target="../media/image171.png"/><Relationship Id="rId3" Type="http://schemas.openxmlformats.org/officeDocument/2006/relationships/tags" Target="../tags/tag154.xml"/><Relationship Id="rId21" Type="http://schemas.openxmlformats.org/officeDocument/2006/relationships/image" Target="../media/image174.png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0.tmp"/><Relationship Id="rId25" Type="http://schemas.openxmlformats.org/officeDocument/2006/relationships/image" Target="../media/image178.png"/><Relationship Id="rId2" Type="http://schemas.openxmlformats.org/officeDocument/2006/relationships/tags" Target="../tags/tag153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177.png"/><Relationship Id="rId5" Type="http://schemas.openxmlformats.org/officeDocument/2006/relationships/tags" Target="../tags/tag156.xml"/><Relationship Id="rId15" Type="http://schemas.openxmlformats.org/officeDocument/2006/relationships/image" Target="../media/image168.tmp"/><Relationship Id="rId23" Type="http://schemas.openxmlformats.org/officeDocument/2006/relationships/image" Target="../media/image176.png"/><Relationship Id="rId10" Type="http://schemas.openxmlformats.org/officeDocument/2006/relationships/tags" Target="../tags/tag161.xml"/><Relationship Id="rId19" Type="http://schemas.openxmlformats.org/officeDocument/2006/relationships/image" Target="../media/image172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82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81.png"/><Relationship Id="rId2" Type="http://schemas.openxmlformats.org/officeDocument/2006/relationships/tags" Target="../tags/tag164.xml"/><Relationship Id="rId16" Type="http://schemas.openxmlformats.org/officeDocument/2006/relationships/image" Target="../media/image185.pn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180.tmp"/><Relationship Id="rId5" Type="http://schemas.openxmlformats.org/officeDocument/2006/relationships/tags" Target="../tags/tag167.xml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tags" Target="../tags/tag166.xml"/><Relationship Id="rId9" Type="http://schemas.openxmlformats.org/officeDocument/2006/relationships/image" Target="../media/image149.png"/><Relationship Id="rId14" Type="http://schemas.openxmlformats.org/officeDocument/2006/relationships/image" Target="../media/image1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89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149.png"/><Relationship Id="rId17" Type="http://schemas.openxmlformats.org/officeDocument/2006/relationships/image" Target="../media/image193.png"/><Relationship Id="rId2" Type="http://schemas.openxmlformats.org/officeDocument/2006/relationships/tags" Target="../tags/tag171.xml"/><Relationship Id="rId16" Type="http://schemas.openxmlformats.org/officeDocument/2006/relationships/image" Target="../media/image192.tmp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88.png"/><Relationship Id="rId5" Type="http://schemas.openxmlformats.org/officeDocument/2006/relationships/tags" Target="../tags/tag174.xml"/><Relationship Id="rId15" Type="http://schemas.openxmlformats.org/officeDocument/2006/relationships/image" Target="../media/image191.png"/><Relationship Id="rId10" Type="http://schemas.openxmlformats.org/officeDocument/2006/relationships/image" Target="../media/image187.png"/><Relationship Id="rId4" Type="http://schemas.openxmlformats.org/officeDocument/2006/relationships/tags" Target="../tags/tag173.xml"/><Relationship Id="rId9" Type="http://schemas.openxmlformats.org/officeDocument/2006/relationships/image" Target="../media/image186.png"/><Relationship Id="rId14" Type="http://schemas.openxmlformats.org/officeDocument/2006/relationships/image" Target="../media/image190.tm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96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tags" Target="../tags/tag178.xml"/><Relationship Id="rId16" Type="http://schemas.openxmlformats.org/officeDocument/2006/relationships/image" Target="../media/image199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194.png"/><Relationship Id="rId5" Type="http://schemas.openxmlformats.org/officeDocument/2006/relationships/tags" Target="../tags/tag181.xml"/><Relationship Id="rId15" Type="http://schemas.openxmlformats.org/officeDocument/2006/relationships/image" Target="../media/image198.png"/><Relationship Id="rId10" Type="http://schemas.openxmlformats.org/officeDocument/2006/relationships/image" Target="../media/image149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tmp"/><Relationship Id="rId3" Type="http://schemas.openxmlformats.org/officeDocument/2006/relationships/tags" Target="../tags/tag187.xml"/><Relationship Id="rId7" Type="http://schemas.openxmlformats.org/officeDocument/2006/relationships/image" Target="../media/image201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4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4.png"/><Relationship Id="rId4" Type="http://schemas.openxmlformats.org/officeDocument/2006/relationships/tags" Target="../tags/tag188.xml"/><Relationship Id="rId9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08.png"/><Relationship Id="rId3" Type="http://schemas.openxmlformats.org/officeDocument/2006/relationships/tags" Target="../tags/tag19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146.png"/><Relationship Id="rId5" Type="http://schemas.openxmlformats.org/officeDocument/2006/relationships/tags" Target="../tags/tag193.xml"/><Relationship Id="rId15" Type="http://schemas.openxmlformats.org/officeDocument/2006/relationships/image" Target="../media/image210.png"/><Relationship Id="rId10" Type="http://schemas.openxmlformats.org/officeDocument/2006/relationships/image" Target="../media/image206.gif"/><Relationship Id="rId4" Type="http://schemas.openxmlformats.org/officeDocument/2006/relationships/tags" Target="../tags/tag192.xml"/><Relationship Id="rId9" Type="http://schemas.openxmlformats.org/officeDocument/2006/relationships/image" Target="../media/image205.png"/><Relationship Id="rId14" Type="http://schemas.openxmlformats.org/officeDocument/2006/relationships/image" Target="../media/image20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16.tm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tags" Target="../tags/tag196.xml"/><Relationship Id="rId16" Type="http://schemas.openxmlformats.org/officeDocument/2006/relationships/image" Target="../media/image216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211.png"/><Relationship Id="rId5" Type="http://schemas.openxmlformats.org/officeDocument/2006/relationships/tags" Target="../tags/tag199.xml"/><Relationship Id="rId15" Type="http://schemas.openxmlformats.org/officeDocument/2006/relationships/image" Target="../media/image215.png"/><Relationship Id="rId10" Type="http://schemas.openxmlformats.org/officeDocument/2006/relationships/image" Target="../media/image149.png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tm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16.xml"/><Relationship Id="rId21" Type="http://schemas.openxmlformats.org/officeDocument/2006/relationships/image" Target="../media/image29.png"/><Relationship Id="rId7" Type="http://schemas.openxmlformats.org/officeDocument/2006/relationships/tags" Target="../tags/tag20.xml"/><Relationship Id="rId12" Type="http://schemas.openxmlformats.org/officeDocument/2006/relationships/image" Target="../media/image20.tmp"/><Relationship Id="rId17" Type="http://schemas.openxmlformats.org/officeDocument/2006/relationships/image" Target="../media/image25.png"/><Relationship Id="rId2" Type="http://schemas.openxmlformats.org/officeDocument/2006/relationships/tags" Target="../tags/tag15.xml"/><Relationship Id="rId16" Type="http://schemas.openxmlformats.org/officeDocument/2006/relationships/image" Target="../media/image24.tmp"/><Relationship Id="rId20" Type="http://schemas.openxmlformats.org/officeDocument/2006/relationships/image" Target="../media/image2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0.png"/><Relationship Id="rId5" Type="http://schemas.openxmlformats.org/officeDocument/2006/relationships/tags" Target="../tags/tag18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5.xml"/><Relationship Id="rId7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tags" Target="../tags/tag26.xml"/><Relationship Id="rId9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28.xml"/><Relationship Id="rId16" Type="http://schemas.openxmlformats.org/officeDocument/2006/relationships/image" Target="../media/image40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35.png"/><Relationship Id="rId5" Type="http://schemas.openxmlformats.org/officeDocument/2006/relationships/tags" Target="../tags/tag31.xml"/><Relationship Id="rId1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tags" Target="../tags/tag30.xml"/><Relationship Id="rId9" Type="http://schemas.openxmlformats.org/officeDocument/2006/relationships/image" Target="../media/image32.jpe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46" y="6458142"/>
            <a:ext cx="1089660" cy="2807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3" y="6441813"/>
            <a:ext cx="3792855" cy="280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3" y="6470144"/>
            <a:ext cx="1380934" cy="2807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4" y="3501818"/>
            <a:ext cx="2281999" cy="3352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3018684"/>
            <a:ext cx="4631055" cy="257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" y="4663482"/>
            <a:ext cx="1923669" cy="2807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3" y="4050478"/>
            <a:ext cx="2828925" cy="335280"/>
          </a:xfrm>
          <a:prstGeom prst="rect">
            <a:avLst/>
          </a:prstGeom>
        </p:spPr>
      </p:pic>
      <p:pic>
        <p:nvPicPr>
          <p:cNvPr id="22" name="Picture 2" descr="http://upload.wikimedia.org/wikipedia/commons/thumb/4/4f/3D_Spherical.svg/1107px-3D_Spherical.sv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26" y="3501818"/>
            <a:ext cx="2789768" cy="258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learningthreejs.com/data/2013-09-16-how-to-make-the-earth-in-webgl/demo/bower_components/threex.planets/images/earthmap1k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6" y="571500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learningthreejs.com/data/2013-09-16-how-to-make-the-earth-in-webgl/screenshots/earth-diffuse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86" y="457200"/>
            <a:ext cx="2476499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/>
          <p:cNvSpPr/>
          <p:nvPr/>
        </p:nvSpPr>
        <p:spPr>
          <a:xfrm rot="10800000">
            <a:off x="4049817" y="1574800"/>
            <a:ext cx="685800" cy="241300"/>
          </a:xfrm>
          <a:prstGeom prst="rightArrow">
            <a:avLst/>
          </a:prstGeom>
          <a:solidFill>
            <a:srgbClr val="0070C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04" y="4093813"/>
            <a:ext cx="794194" cy="280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1" y="4637312"/>
            <a:ext cx="1041463" cy="28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4" y="5624055"/>
            <a:ext cx="431673" cy="251460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1600200" y="5436477"/>
            <a:ext cx="121094" cy="626616"/>
          </a:xfrm>
          <a:prstGeom prst="leftBrac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96" y="5436477"/>
            <a:ext cx="1324356" cy="266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53" y="5829872"/>
            <a:ext cx="1971865" cy="2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9" y="1650492"/>
            <a:ext cx="4370349" cy="383590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10" y="766823"/>
            <a:ext cx="3963060" cy="3031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1437894" cy="27889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10" y="3916423"/>
            <a:ext cx="3963060" cy="26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1928"/>
            <a:ext cx="2684574" cy="285777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74628"/>
            <a:ext cx="4258640" cy="2857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1193292" cy="2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3733800" cy="292847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97100"/>
            <a:ext cx="4375971" cy="2928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507492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7984998" cy="64465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8551037" cy="24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2357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9" y="899160"/>
            <a:ext cx="8675370" cy="64008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8" y="1828800"/>
            <a:ext cx="8497487" cy="2867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8" y="4953000"/>
            <a:ext cx="4562856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8" y="5562600"/>
            <a:ext cx="7338060" cy="306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9" y="6324600"/>
            <a:ext cx="7210044" cy="3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0074"/>
            <a:ext cx="1906524" cy="322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914401"/>
            <a:ext cx="7093267" cy="2556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24000"/>
            <a:ext cx="7392432" cy="3048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70" y="5004245"/>
            <a:ext cx="1261491" cy="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074"/>
            <a:ext cx="2555748" cy="258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6345"/>
            <a:ext cx="6462522" cy="255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" y="1282145"/>
            <a:ext cx="2154174" cy="205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82145"/>
            <a:ext cx="5122545" cy="560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7" y="2433661"/>
            <a:ext cx="3036379" cy="253555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51094"/>
            <a:ext cx="4274115" cy="3189810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>
            <a:off x="5036115" y="3204882"/>
            <a:ext cx="221685" cy="452718"/>
          </a:xfrm>
          <a:prstGeom prst="rightBrace">
            <a:avLst/>
          </a:prstGeom>
          <a:ln w="254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28" y="3341818"/>
            <a:ext cx="3633026" cy="2057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02" y="3866769"/>
            <a:ext cx="4337685" cy="2091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71" y="2455489"/>
            <a:ext cx="1108519" cy="2367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52" y="4146153"/>
            <a:ext cx="2856357" cy="207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91" y="4723259"/>
            <a:ext cx="2796350" cy="4354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44" y="5620814"/>
            <a:ext cx="2866644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5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074"/>
            <a:ext cx="2555748" cy="25831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6447"/>
            <a:ext cx="4191000" cy="3661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250141"/>
            <a:ext cx="5014913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06" y="2720996"/>
            <a:ext cx="2912936" cy="481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24" y="3426333"/>
            <a:ext cx="3266123" cy="161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60" y="3786954"/>
            <a:ext cx="3526727" cy="207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45" y="4267201"/>
            <a:ext cx="5433251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074"/>
            <a:ext cx="2555748" cy="25831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48" y="1066799"/>
            <a:ext cx="3810000" cy="550453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9792"/>
            <a:ext cx="1206500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7472"/>
            <a:ext cx="1399032" cy="166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72" y="2355123"/>
            <a:ext cx="1265301" cy="207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86" y="2667000"/>
            <a:ext cx="1385316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3867"/>
            <a:ext cx="1067562" cy="322326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198"/>
            <a:ext cx="4191000" cy="14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3" y="3573380"/>
            <a:ext cx="3956304" cy="253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3" y="4267200"/>
            <a:ext cx="5297424" cy="2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074"/>
            <a:ext cx="2555748" cy="258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1554861" cy="199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43000"/>
            <a:ext cx="7101649" cy="1200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6812470" cy="1536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" y="5257800"/>
            <a:ext cx="5932360" cy="12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074"/>
            <a:ext cx="2555748" cy="258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1554861" cy="199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4" y="1676400"/>
            <a:ext cx="5787771" cy="1844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6" y="4572000"/>
            <a:ext cx="6579870" cy="2179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181600"/>
            <a:ext cx="4176331" cy="2179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072824"/>
            <a:ext cx="2986659" cy="4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98" y="57635"/>
            <a:ext cx="1897380" cy="324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7" y="657660"/>
            <a:ext cx="7384542" cy="6035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5" y="1905000"/>
            <a:ext cx="8681656" cy="5867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1"/>
            <a:ext cx="5395912" cy="2556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7600"/>
            <a:ext cx="1719072" cy="304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2" y="6096000"/>
            <a:ext cx="109728" cy="3040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77050"/>
            <a:ext cx="3291840" cy="2834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67514"/>
            <a:ext cx="3291840" cy="2583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35997"/>
            <a:ext cx="3287268" cy="2583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38800"/>
            <a:ext cx="3115818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98" y="57635"/>
            <a:ext cx="1897380" cy="324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4316"/>
            <a:ext cx="2866644" cy="288036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03266"/>
            <a:ext cx="3505200" cy="6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1" y="2590800"/>
            <a:ext cx="1301305" cy="1515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" y="656199"/>
            <a:ext cx="2807970" cy="586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650340"/>
            <a:ext cx="2323909" cy="24936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45" y="1900421"/>
            <a:ext cx="3996455" cy="3411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98" y="57635"/>
            <a:ext cx="1897380" cy="3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98" y="57635"/>
            <a:ext cx="1897380" cy="324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1" y="2590800"/>
            <a:ext cx="2319718" cy="253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650340"/>
            <a:ext cx="2323909" cy="249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" y="656199"/>
            <a:ext cx="2807970" cy="586740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6528"/>
            <a:ext cx="3581412" cy="55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98" y="57635"/>
            <a:ext cx="1897380" cy="324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9797"/>
            <a:ext cx="1697355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3" y="1447800"/>
            <a:ext cx="7250430" cy="25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6477190" cy="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153590" cy="53435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" y="2697809"/>
            <a:ext cx="7821117" cy="3572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6243456"/>
            <a:ext cx="1540192" cy="25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243456"/>
            <a:ext cx="1466850" cy="25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43456"/>
            <a:ext cx="863346" cy="190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1752600"/>
            <a:ext cx="6776847" cy="5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47" y="685800"/>
            <a:ext cx="5829053" cy="276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2" y="4179902"/>
            <a:ext cx="7809928" cy="590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2" y="5116447"/>
            <a:ext cx="8013192" cy="538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2" y="6096001"/>
            <a:ext cx="8044624" cy="588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3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7" y="1183767"/>
            <a:ext cx="4377274" cy="253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2025396" cy="281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6" y="4376928"/>
            <a:ext cx="7464171" cy="536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7" y="5715000"/>
            <a:ext cx="8176641" cy="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4360735" cy="257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409688" cy="536448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4" y="1828800"/>
            <a:ext cx="6565899" cy="4058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0"/>
            <a:ext cx="7384542" cy="5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5" y="1095236"/>
            <a:ext cx="1967674" cy="2514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2" y="4060289"/>
            <a:ext cx="1741360" cy="19697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94220" y="690491"/>
            <a:ext cx="3860374" cy="2191981"/>
            <a:chOff x="1889919" y="1947863"/>
            <a:chExt cx="5262563" cy="3173453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723607" y="1947863"/>
              <a:ext cx="2428875" cy="2428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32" y="285908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2599532" y="1947863"/>
              <a:ext cx="212407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2599532" y="3465513"/>
              <a:ext cx="212407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3205957" y="3465513"/>
              <a:ext cx="394652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99532" y="3541713"/>
              <a:ext cx="379412" cy="152400"/>
            </a:xfrm>
            <a:custGeom>
              <a:avLst/>
              <a:gdLst>
                <a:gd name="T0" fmla="*/ 0 w 912"/>
                <a:gd name="T1" fmla="*/ 0 h 912"/>
                <a:gd name="T2" fmla="*/ 48 w 912"/>
                <a:gd name="T3" fmla="*/ 912 h 912"/>
                <a:gd name="T4" fmla="*/ 912 w 912"/>
                <a:gd name="T5" fmla="*/ 624 h 912"/>
                <a:gd name="T6" fmla="*/ 0 w 912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2" h="912">
                  <a:moveTo>
                    <a:pt x="0" y="0"/>
                  </a:moveTo>
                  <a:lnTo>
                    <a:pt x="48" y="912"/>
                  </a:lnTo>
                  <a:lnTo>
                    <a:pt x="912" y="6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V="1">
              <a:off x="3205957" y="1947863"/>
              <a:ext cx="394652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1889919" y="3986121"/>
              <a:ext cx="251830" cy="668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5103019" y="4452938"/>
              <a:ext cx="251830" cy="668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3358357" y="3162301"/>
              <a:ext cx="1138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48733" y="3333425"/>
            <a:ext cx="3233814" cy="1800376"/>
            <a:chOff x="2024063" y="1947863"/>
            <a:chExt cx="4565650" cy="2439988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063" y="1947863"/>
              <a:ext cx="2439987" cy="2439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Line 6"/>
            <p:cNvSpPr>
              <a:spLocks noChangeShapeType="1"/>
            </p:cNvSpPr>
            <p:nvPr/>
          </p:nvSpPr>
          <p:spPr bwMode="auto">
            <a:xfrm>
              <a:off x="2035175" y="1947863"/>
              <a:ext cx="394652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 flipV="1">
              <a:off x="2035175" y="3465513"/>
              <a:ext cx="3946525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4311650" y="1947863"/>
              <a:ext cx="2278063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5983288" y="2859088"/>
              <a:ext cx="606425" cy="6064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V="1">
              <a:off x="4464050" y="3465513"/>
              <a:ext cx="2125663" cy="911225"/>
            </a:xfrm>
            <a:prstGeom prst="line">
              <a:avLst/>
            </a:prstGeom>
            <a:noFill/>
            <a:ln w="38100">
              <a:solidFill>
                <a:srgbClr val="E8FC2E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4616450" y="3157538"/>
              <a:ext cx="1138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5" y="1600200"/>
            <a:ext cx="3154680" cy="2074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2" y="4474099"/>
            <a:ext cx="3159824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2" y="5486400"/>
            <a:ext cx="7848981" cy="4834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2" y="6248400"/>
            <a:ext cx="3209544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4" y="533400"/>
            <a:ext cx="8349830" cy="2209800"/>
          </a:xfrm>
          <a:prstGeom prst="rect">
            <a:avLst/>
          </a:prstGeom>
        </p:spPr>
      </p:pic>
      <p:pic>
        <p:nvPicPr>
          <p:cNvPr id="11" name="Picture 2" descr="Texture data pat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69" y="4038600"/>
            <a:ext cx="4376583" cy="23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3" y="3273048"/>
            <a:ext cx="8245792" cy="2577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3" y="4990018"/>
            <a:ext cx="2273617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0" y="739547"/>
            <a:ext cx="8805291" cy="255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9" y="1371600"/>
            <a:ext cx="4027551" cy="2556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98" y="1395576"/>
            <a:ext cx="4419600" cy="22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3" y="1981200"/>
            <a:ext cx="2615184" cy="25984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71122"/>
            <a:ext cx="4953000" cy="279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" y="2692622"/>
            <a:ext cx="3935349" cy="253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9" y="3352800"/>
            <a:ext cx="7086981" cy="255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4038600"/>
            <a:ext cx="8071866" cy="257746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8" y="4572001"/>
            <a:ext cx="7293195" cy="17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6" y="1304278"/>
            <a:ext cx="5943600" cy="3588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0" y="5334000"/>
            <a:ext cx="3717417" cy="590931"/>
          </a:xfrm>
          <a:prstGeom prst="rect">
            <a:avLst/>
          </a:prstGeom>
        </p:spPr>
      </p:pic>
      <p:pic>
        <p:nvPicPr>
          <p:cNvPr id="2050" name="Picture 2" descr="Picture of The Chess Boar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00" y="4032660"/>
            <a:ext cx="2119004" cy="28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2" y="602942"/>
            <a:ext cx="4796599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6596634" cy="25774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5" y="1655684"/>
            <a:ext cx="8458200" cy="607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1"/>
            <a:ext cx="932497" cy="19278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84" y="2743200"/>
            <a:ext cx="7467600" cy="573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44" y="3962400"/>
            <a:ext cx="5743575" cy="2091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44" y="3505200"/>
            <a:ext cx="5885879" cy="214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25" y="4419600"/>
            <a:ext cx="5563553" cy="207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84" y="4876800"/>
            <a:ext cx="4771454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84" y="5303429"/>
            <a:ext cx="4287965" cy="2091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84" y="5718470"/>
            <a:ext cx="2976372" cy="2091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63" y="6515428"/>
            <a:ext cx="4802315" cy="2143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84" y="6096000"/>
            <a:ext cx="3080957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3" y="838200"/>
            <a:ext cx="5071110" cy="2556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6096000" cy="148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7" y="1866851"/>
            <a:ext cx="3651885" cy="20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66" y="2133599"/>
            <a:ext cx="1705928" cy="207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2475036"/>
            <a:ext cx="1548194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3810910"/>
            <a:ext cx="7852410" cy="4834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1929" y="2098086"/>
            <a:ext cx="4724400" cy="341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2" y="2170224"/>
            <a:ext cx="390334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5268087" cy="251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6" y="1575478"/>
            <a:ext cx="8633460" cy="205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6" y="2362201"/>
            <a:ext cx="8080248" cy="590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0" y="3657601"/>
            <a:ext cx="8746617" cy="255651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5" y="4267200"/>
            <a:ext cx="3443715" cy="267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93543"/>
            <a:ext cx="6858571" cy="253555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8" y="5486399"/>
            <a:ext cx="7779712" cy="61962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7696200" y="6067754"/>
            <a:ext cx="0" cy="3709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79" y="6480346"/>
            <a:ext cx="2288858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0300"/>
            <a:ext cx="5685091" cy="2556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2" y="1731697"/>
            <a:ext cx="3004185" cy="219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01113"/>
            <a:ext cx="3272790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895600"/>
            <a:ext cx="1565910" cy="2533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47" y="3299534"/>
            <a:ext cx="5623560" cy="2381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58552"/>
            <a:ext cx="91440" cy="2533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64" y="1731696"/>
            <a:ext cx="2986659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599"/>
            <a:ext cx="3981450" cy="25355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811783"/>
            <a:ext cx="8077200" cy="641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9" y="1522527"/>
            <a:ext cx="3660458" cy="2091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5529263" cy="2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8" y="852099"/>
            <a:ext cx="5789295" cy="230505"/>
          </a:xfrm>
          <a:prstGeom prst="rect">
            <a:avLst/>
          </a:prstGeom>
        </p:spPr>
      </p:pic>
      <p:pic>
        <p:nvPicPr>
          <p:cNvPr id="4100" name="Picture 4" descr="http://fly.srk.fer.hr/~unreal/theredbook/figures/fig9-4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5" y="1600200"/>
            <a:ext cx="5867400" cy="192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16857"/>
            <a:ext cx="3159824" cy="207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9" y="3946124"/>
            <a:ext cx="6172200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0" y="4656806"/>
            <a:ext cx="7277100" cy="533400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5470124"/>
            <a:ext cx="4944027" cy="3454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0" y="6232124"/>
            <a:ext cx="757809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3820307" cy="364368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1637352"/>
            <a:ext cx="3831843" cy="3416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074"/>
            <a:ext cx="3847338" cy="32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" y="893597"/>
            <a:ext cx="8604885" cy="23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" y="1600200"/>
            <a:ext cx="6709410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8" y="2372469"/>
            <a:ext cx="4246245" cy="230505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98846"/>
            <a:ext cx="6514338" cy="517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4" y="4200458"/>
            <a:ext cx="908685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0" y="4724399"/>
            <a:ext cx="6451664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5" y="5263670"/>
            <a:ext cx="6256211" cy="214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5791199"/>
            <a:ext cx="7934706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esh textur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54200"/>
            <a:ext cx="5029200" cy="33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7154124" cy="4157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058598"/>
            <a:ext cx="5649468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58036"/>
            <a:ext cx="2310775" cy="213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91564"/>
            <a:ext cx="123825" cy="148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61098"/>
            <a:ext cx="101536" cy="210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25" y="1371600"/>
            <a:ext cx="4666678" cy="605599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34" y="3124200"/>
            <a:ext cx="5090460" cy="29166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8" y="3657601"/>
            <a:ext cx="2443353" cy="255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4" y="4291203"/>
            <a:ext cx="1227963" cy="280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4758921"/>
            <a:ext cx="1202817" cy="280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1803"/>
            <a:ext cx="1188148" cy="2807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6" y="6254981"/>
            <a:ext cx="8522398" cy="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889825"/>
            <a:ext cx="7747063" cy="255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669161"/>
            <a:ext cx="6408039" cy="540639"/>
          </a:xfrm>
          <a:prstGeom prst="rect">
            <a:avLst/>
          </a:prstGeom>
        </p:spPr>
      </p:pic>
      <p:pic>
        <p:nvPicPr>
          <p:cNvPr id="1026" name="Picture 2" descr="http://learningthreejs.com/data/2013-09-16-how-to-make-the-earth-in-webgl/demo/bower_components/threex.planets/images/earthmap1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" y="3460749"/>
            <a:ext cx="4495801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earningthreejs.com/data/2013-09-16-how-to-make-the-earth-in-webgl/screenshots/earth-diffus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1" y="3244850"/>
            <a:ext cx="2476499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125975" y="4483100"/>
            <a:ext cx="685800" cy="241300"/>
          </a:xfrm>
          <a:prstGeom prst="rightArrow">
            <a:avLst/>
          </a:prstGeom>
          <a:solidFill>
            <a:srgbClr val="0070C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7" y="2995486"/>
            <a:ext cx="1108519" cy="2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074"/>
            <a:ext cx="2379726" cy="317754"/>
          </a:xfrm>
          <a:prstGeom prst="rect">
            <a:avLst/>
          </a:prstGeom>
        </p:spPr>
      </p:pic>
      <p:pic>
        <p:nvPicPr>
          <p:cNvPr id="4" name="Picture 2" descr="http://learningthreejs.com/data/2013-09-16-how-to-make-the-earth-in-webgl/demo/bower_components/threex.planets/images/earthmap1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6" y="571500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learningthreejs.com/data/2013-09-16-how-to-make-the-earth-in-webgl/screenshots/earth-diffus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86" y="457200"/>
            <a:ext cx="2476499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73086" y="1574800"/>
            <a:ext cx="685800" cy="241300"/>
          </a:xfrm>
          <a:prstGeom prst="rightArrow">
            <a:avLst/>
          </a:prstGeom>
          <a:solidFill>
            <a:srgbClr val="0070C0"/>
          </a:solidFill>
          <a:ln w="2540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96990"/>
            <a:ext cx="2108073" cy="255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61090"/>
            <a:ext cx="1917382" cy="255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691410"/>
            <a:ext cx="1334833" cy="2011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9" y="3470262"/>
            <a:ext cx="6359842" cy="2807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60123"/>
            <a:ext cx="4628959" cy="257746"/>
          </a:xfrm>
          <a:prstGeom prst="rect">
            <a:avLst/>
          </a:prstGeom>
        </p:spPr>
      </p:pic>
      <p:pic>
        <p:nvPicPr>
          <p:cNvPr id="15" name="Picture 2" descr="http://upload.wikimedia.org/wikipedia/commons/thumb/4/4f/3D_Spherical.svg/1107px-3D_Spherical.sv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51" y="3970791"/>
            <a:ext cx="2789768" cy="258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texttt{&#10;positions: [ ... ],&#10;}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texttt{&#10;normals:\ \ \ \ [ ... ],&#10;}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texttt{&#10;texCoords: [ ... ],&#10;}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texttt{&#10;triangles:\ \ [ ... ]&#10;}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 to JSON}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utput for \texttt{cube.obj}: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\begin{verbatim}&#10;v -1 -1 0&#10;v 1  -1 0&#10;v 1 1 0&#10;v -1 1 0&#10;f 1 2 3 4&#10;\end{verbatim}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What should the script\\ output for this input?&#10;\end{document}"/>
  <p:tag name="IGUANATEXSIZE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The script outputs: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 to JSON}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 to JSON}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\begin{verbatim}&#10;v -1 -1 0&#10;v 1  -1 0&#10;v 1 1 0&#10;v -1 1 0&#10;vn 0 0 1&#10;vn 0 0 -1 &#10;f 1//1 2//1 3//1&#10;f 1//2 3//2 4//2&#10;\end{verbatim}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The script outputs:&#10;\end{document}"/>
  <p:tag name="IGUANATEXSIZE" val="2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What should the script\\ output for this input?&#10;\end{document}"/>
  <p:tag name="IGUANATEXSIZE" val="2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 to JSON}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In the output:&#10;\end{document}"/>
  <p:tag name="IGUANATEXSIZE" val="2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\texttt{normals[i]} and \texttt{texCoords[i]} correspond to \texttt{position[i]}&#10;\end{document}"/>
  <p:tag name="IGUANATEXSIZE" val="2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We can draw the mesh using \texttt{gl.drawElements(...)}&#10;&#10;\end{document}"/>
  <p:tag name="IGUANATEXSIZE" val="2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idea of texture mapping is really simple. But there are several\\&#10;technical difficulties:&#10;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Screen Space&#10;&#10;\end{document}"/>
  <p:tag name="IGUANATEXSIZE" val="2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World Space&#10;&#10;\end{document}"/>
  <p:tag name="IGUANATEXSIZE" val="2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Texture&#10;\end{document}"/>
  <p:tag name="IGUANATEXSIZE" val="2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 pixel is not a point, its a rectangle, and it can have a\\&#10;{\bf curved preimage} in&#10;the texture.&#10;\end{document}"/>
  <p:tag name="IGUANATEXSIZE" val="2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f we just look at the preimage of the pixel center, then we have\\&#10;aliasing errors.&#10;\end{document}"/>
  <p:tag name="IGUANATEXSIZE" val="2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A more difficult option: average over the preimage of the pixel on\\&#10; the &#10;texture. &#10;\end{document}"/>
  <p:tag name="IGUANATEXSIZE" val="2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Still not accurate: you get an average shade instead of &#10;the striped\\ pattern.&#10;\end{document}"/>
  <p:tag name="IGUANATEXSIZE" val="2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rray of Texels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e texture coordinates are in the range $[0,1]$.&#10;&#10;\end{document}"/>
  <p:tag name="IGUANATEXSIZE" val="2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point sampling:} Choose the texel whose center is closest to\\&#10;the texture coordinates.&#10;&#10;\end{document}"/>
  <p:tag name="IGUANATEXSIZE" val="2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linear filtering:} Use a weighted average of the neighboring texels.&#10;&#10;\end{document}"/>
  <p:tag name="IGUANATEXSIZE" val="2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Magnification:} &#10;\end{document}"/>
  <p:tag name="IGUANATEXSIZE" val="2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Minification:} &#10;\end{document}"/>
  <p:tag name="IGUANATEXSIZE" val="2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a few texels map to many pixels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many texels map to a few pixels}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n this case, we can keep images at lower resolutions and &#10;use the appropriate resolution for mapping.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is is known as {\bf mipmapping}.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re are actually two pipelines&#10; that meet at the Fragment Shader. &#10;&#10;\end{document}"/>
  <p:tag name="IGUANATEXSIZE" val="2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exture data path:&#10;&#10;\end{document}"/>
  <p:tag name="IGUANATEXSIZE" val="2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ultiple texture objects can be created and stored in the GPU memory.&#10;&#10;\end{document}"/>
  <p:tag name="IGUANATEXSIZE" val="2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create a texture object using:&#10;&#10;\end{document}"/>
  <p:tag name="IGUANATEXSIZE" val="2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nd we bind it using:&#10;&#10;\end{document}"/>
  <p:tag name="IGUANATEXSIZE" val="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then need an array of texels. &#10;&#10;\end{document}"/>
  <p:tag name="IGUANATEXSIZE" val="2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can either create it ourselves or load it from an image.&#10;&#10;\end{document}"/>
  <p:tag name="IGUANATEXSIZE" val="2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uppose that we create the following array and fill it in with data:&#10;&#10;\end{document}"/>
  <p:tag name="IGUANATEXSIZE" val="2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s$&#10;&#10;\end{document}"/>
  <p:tag name="IGUANATEXSIZE" val="2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creates a black and white\\ checkerboard image.&#10;&#10;\end{document}"/>
  <p:tag name="IGUANATEXSIZE" val="2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For instance we can fill it up as follows:&#10;\end{document}"/>
  <p:tag name="IGUANATEXSIZE" val="2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pecify that we need to use that image as the texture:&#10;&#10;\end{document}"/>
  <p:tag name="IGUANATEXSIZE" val="2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mat:&#10;&#10;\end{document}"/>
  <p:tag name="IGUANATEXSIZE" val="2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level}: used for mipmapping, level 0 is highest resolution.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target}: specifies \texttt{gl.TEXTURE\_2D} or &#10;\texttt{gl.TEXTURE\_CUBE\_MAP}.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iformat}: internal format to be used in texture memory.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width, height}: width and height of the image.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border}: no longer used, should be set to $0$.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t$&#10;&#10;\end{document}"/>
  <p:tag name="IGUANATEXSIZE" val="2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format}: format used in image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texelArray}: array in which the image is stored.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type}: the type of texture data.&#10;\end{document}"/>
  <p:tag name="IGUANATEXSIZE" val="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can also load the data from an image:&#10;\end{document}"/>
  <p:tag name="IGUANATEXSIZE" val="2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 create a new Javascript Image object}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 specify the source}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 invert vertically}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need to invert vertically because images use a coordinate system&#10;where the top left corner is the origin and $y$-axis runs downwards.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myTexels.src = &quot;my\_image.gif&quot;;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 point in the texture has coordinates\\&#10;$s$ and $t$ in the range $[0,1]$.&#10;&#10;\end{document}"/>
  <p:tag name="IGUANATEXSIZE" val="2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also need to set up texture coordinates. &#10;\end{document}"/>
  <p:tag name="IGUANATEXSIZE" val="2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can associate with each vertex a two dimension texture coordinate.&#10;\end{document}"/>
  <p:tag name="IGUANATEXSIZE" val="2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se can be passed to the vertex shader as attributes and &#10;can be\\ interpolated in the fragment shader.&#10;\end{document}"/>
  <p:tag name="IGUANATEXSIZE" val="2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In the fragment shader, we need a new type of variable called {\bf sampler}.&#10;\end{document}"/>
  <p:tag name="IGUANATEXSIZE" val="2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connect this object to the texture object we created:&#10;\end{document}"/>
  <p:tag name="IGUANATEXSIZE" val="2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 use default texture unit}&#10;\end{document}"/>
  <p:tag name="IGUANATEXSIZE" val="1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 fragment shader looks something like this:&#10;\end{document}"/>
  <p:tag name="IGUANATEXSIZE" val="2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varying vec2 fTexCoord;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rapping functions:&#10;&#10;\end{document}"/>
  <p:tag name="IGUANATEXSIZE" val="2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#10;uniform sampler2D texMap;&#10;}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#10;void main()\{&#10;}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#10;gl\_FragColor = texture2D(texMap,fTexCoord);&#10;}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#10;\}&#10;}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 interpolated texture coordinate\\ of the fragment}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Some more parameters to be set:&#10;\end{document}"/>
  <p:tag name="IGUANATEXSIZE" val="2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&#10;minification and magnification filters&#10;}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Alternative: use \code{gl.LINEAR} - more accurate but slower.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x = x(s,t)$&#10;&#10;\end{document}"/>
  <p:tag name="IGUANATEXSIZE" val="2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{\bf Mipmapping:} solution to the minification problem \end{document}"/>
  <p:tag name="IGUANATEXSIZE" val="2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color{blue}{\em&#10;many texels map to a few pixels&#10;}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{\bf Idea:} Use series of texture arrays with decreasing sizes.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For a $64\times 64$ original array, we can set up arrays of sizes&#10;$32\times 32$,\\ $16\times 16$, $8\times 8$, $4\times 4$, $2\times 2$&#10;and $1\times 1$ as follows: 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Note that original dimensions have to be the same and a power of $2$.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 in WebGL}&#10;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could also set up the maps using the \code{level} parameter in \code{gl.TexImage2D}. 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at allows us to specify different images for different levels.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 then specify the minification filter: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Options: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y = y(s,t)$&#10;&#10;\end{document}"/>
  <p:tag name="IGUANATEXSIZE" val="2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gl.NEAREST\_MIPMAP\_NEAREST}: point sampling with best mipmap&#10;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gl.NEAREST\_MIPMAP\_LINEAR}: linear filtering with best mipmap&#10;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gl.LINEAR\_MIPMAP\_LINEAR}: linear filtering with &#10;linear filtering between mipmaps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z = z(s,t)$&#10;&#10;\end{document}"/>
  <p:tag name="IGUANATEXSIZE" val="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inverse of the wrapping function gives us the texture coordinates.&#10;&#10;\end{document}"/>
  <p:tag name="IGUANATEXSIZE" val="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o do texture mapping we need the inverse wrapping functions.&#10;&#10;\end{document}"/>
  <p:tag name="IGUANATEXSIZE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have the coordinates $x,y$ and $z$ of a point in $3D$. \\&#10;We want to know its texture coordinates.&#10;&#10;\end{document}"/>
  <p:tag name="IGUANATEXSIZE" val="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xample:&#10;&#10;\end{document}"/>
  <p:tag name="IGUANATEXSIZE" val="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x = r\ sin\ \theta \ cos\ \phi $&#10;&#10;\end{document}"/>
  <p:tag name="IGUANATEXSIZE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y = r sin\ \theta \ sin \phi$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ad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z = r\ cos\ \theta$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ssume the sphere has $radius = r$, $center = (0, 0, 0)$&#10;&#10;\end{document}"/>
  <p:tag name="IGUANATEXSIZE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mputing $x,y$ and $z$ from $r, \theta$ and $\phi$: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s =  \phi/2\pi$ &#10;&#10;\end{document}"/>
  <p:tag name="IGUANATEXSIZE" val="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exture coordinates of $(x,y,z)$:&#10;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t = 1 - \theta/\pi$&#10;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r = \sqrt{x^2+y^2+z^2}$&#10;&#10;\end{document}"/>
  <p:tag name="IGUANATEXSIZE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mputing $r, \theta$ and $\phi$ from $x,y$ and $z$:&#10;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hi' = atan2(y,x)$&#10;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Read Chapter 7 of the textbook.&#10;&#10;\end{document}"/>
  <p:tag name="IGUANATEXSIZE" val="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theta = atan2(\sqrt{x^2+y^2},z)$&#10;&#10;\end{document}"/>
  <p:tag name="IGUANATEXSIZE" val="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\in [0, \pi]$&#10;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 \in [-\pi, \pi]$&#10;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hi = $&#10;&#10;\end{document}"/>
  <p:tag name="IGUANATEXSIZE" val="2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hi'$ if $\phi' \geq 0$&#10;&#10;\end{document}"/>
  <p:tag name="IGUANATEXSIZE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hi' + 2\pi$ if $\phi' &lt; 0$&#10;&#10;\end{document}"/>
  <p:tag name="IGUANATEXSIZE" val="2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ylindrical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pherical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will not cover all topics in that chapter.&#10;&#10;\end{document}"/>
  <p:tag name="IGUANATEXSIZE" val="2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Box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re are several ways of mapping a point on the surface of \\&#10;the object to a point on the surrounding surface: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$r,g,b$ values are interpreted as the coordinates of the normal \\&#10;at the point.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r,g,b$ values are in the range $[0,1]$.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ordinates of a normal vector are in the range $[-1,1]$.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apping: $\texttt{normal.x =2*r - 1}$ (similarly for &#10;$\texttt{y}$ and $\texttt{z}$).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ube Mapping}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del things at a distance around objects being rendered.&#10;&#10;\end{document}"/>
  <p:tag name="IGUANATEXSIZE" val="2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ube Map&#10;&#10;\end{document}"/>
  <p:tag name="IGUANATEXSIZE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 File Format}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Various formats are used for representing 3D models.&#10;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ommon formats: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3D Studio Max (.max, .3ds),&#10;Blender (.blend),\\ Collada (.dae), &#10;Wavefront (.obj)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avefront OBJ example:&#10;&#10;\end{document}"/>
  <p:tag name="IGUANATEXSIZE" val="2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Lines starting with \# are comments.}&#10;&#10;\end{document}"/>
  <p:tag name="IGUANATEXSIZE" val="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Materials are described in the file \texttt{cube.mtl}&#10;}&#10;&#10;\end{document}"/>
  <p:tag name="IGUANATEXSIZE" val="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tt{cube.obj}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Idea:} Glue an image into a surface.&#10;&#10;\end{document}"/>
  <p:tag name="IGUANATEXSIZE" val="2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Name of the object is `Cube'.&#10;}&#10;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Each line starting with a `v'\\ describes a vertex.&#10;}&#10;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The vertices are numbered in\\ order starting from $1$.&#10;}&#10;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 File Format}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Use the material called `Material' for the following &#10;}&#10;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Each line starting with an `f'\\ describes a face.&#10;}&#10;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The numbers are vertex numbers. &#10;}&#10;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In this example each face is a quad.&#10;}&#10;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Use the material called `Material.001' for the following &#10;}&#10;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 File Format}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each triangle in the mesh, we specify textute coordinates\\&#10;at the three vertices. &#10;&#10;\end{document}"/>
  <p:tag name="IGUANATEXSIZE" val="2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&#10;Ambient color&#10;}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&#10;Diffuse color&#10;}&#10;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&#10;Specular color&#10;}&#10;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 File Format}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More details: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begin{verbatim}&#10; # List of geometric vertices, with (x,y,z[,w]) &#10; # coordinates, w is optional and defaults to 1.0.&#10;  v 0.123 0.234 0.345 1.0&#10;  v ...&#10;\end{verbatim}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begin{verbatim}&#10; # List of texture coordinates, in (u, v [,w])&#10; # coordinates, these will vary between 0 and 1,&#10; # w is optional and defaults to 0.&#10;  vt 0.500 1 &#10;  vt ...&#10;\end{verbatim}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begin{verbatim}&#10; # List of vertex normals in (x,y,z) form;&#10; # normals might not be unit vectors.&#10;  vn 0.707 0.000 0.707&#10;  vn ...&#10;\end{verbatim}&#10;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 File Format}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More details: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texture coordinates of any point in the interior of a face\\&#10;is found by interpolation.&#10;&#10;\end{document}"/>
  <p:tag name="IGUANATEXSIZE" val="2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begin{verbatim}&#10;# Polygonal face element. &#10;# Format: vertex/texture/normal indices.&#10;  f 1 2 3&#10;  f 3/1 4/2 5/3&#10;  f 6/4/1 3/5/3 7/6/5&#10;  f ...&#10;\end{verbatim}&#10;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Format:} \textcolor{blue}{\texttt{f v1/vt1/vn1 v2/vt2/vn2 v3/vt3/vn3 ...}}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texttt{f v1//vn1 v2//vn2 v3//vn3 ...}}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\em&#10;vertex and normal coordinates\\ without texture coordinates&#10;}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 to JSON}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We will use a simple script to&#10;convert Wavefront Obj files to\\ JSON (Javascript Object Notation) format:&#10;&#10;\end{document}"/>
  <p:tag name="IGUANATEXSIZE" val="2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The script is not complete. It ignores several things, including &#10;material\\ descriptions&#10;but it suffices for our purposes.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&#10;It outputs an object in the following format: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texttt{var obj = \{ }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}&#10;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15255</TotalTime>
  <Words>1</Words>
  <Application>Microsoft Office PowerPoint</Application>
  <PresentationFormat>On-screen Show (4:3)</PresentationFormat>
  <Paragraphs>1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1010</cp:revision>
  <dcterms:created xsi:type="dcterms:W3CDTF">2014-01-26T12:33:15Z</dcterms:created>
  <dcterms:modified xsi:type="dcterms:W3CDTF">2016-11-02T12:24:20Z</dcterms:modified>
</cp:coreProperties>
</file>